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Nobile" panose="02000503050000020004" pitchFamily="2" charset="0"/>
      <p:regular r:id="rId9"/>
    </p:embeddedFont>
    <p:embeddedFont>
      <p:font typeface="Seaford" pitchFamily="2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B8F7EB-4F69-3ED8-1A5F-C37D05109D8C}" v="78" dt="2025-04-12T23:56:52.2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39"/>
    <p:restoredTop sz="94610"/>
  </p:normalViewPr>
  <p:slideViewPr>
    <p:cSldViewPr snapToGrid="0" snapToObjects="1">
      <p:cViewPr varScale="1">
        <p:scale>
          <a:sx n="124" d="100"/>
          <a:sy n="124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689C31-B9E9-4B15-A47E-DCF8CC017CCB}" type="datetimeFigureOut">
              <a:t>13/4/25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0599E-76EB-464E-AC97-4B5EC47943C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163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E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F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98846"/>
            <a:ext cx="7556421" cy="2411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Seaford"/>
                <a:ea typeface="Fraunces Extra Bold" pitchFamily="34" charset="-122"/>
                <a:cs typeface="Fraunces Extra Bold" pitchFamily="34" charset="-120"/>
              </a:rPr>
              <a:t>Singapore Airlines: Regaining Customer Satisfaction</a:t>
            </a:r>
            <a:endParaRPr lang="en-US" sz="4450" b="1">
              <a:latin typeface="Seaford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35006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In-depth analysis of customer reviews from 2018-2024. 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5861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Insights and recommendations to enhance brand image and customer trust.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5965984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VN"/>
          </a:p>
        </p:txBody>
      </p:sp>
      <p:sp>
        <p:nvSpPr>
          <p:cNvPr id="8" name="Text 4"/>
          <p:cNvSpPr/>
          <p:nvPr/>
        </p:nvSpPr>
        <p:spPr>
          <a:xfrm>
            <a:off x="6280076" y="6595180"/>
            <a:ext cx="194643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2200" b="1" dirty="0">
                <a:solidFill>
                  <a:srgbClr val="405449"/>
                </a:solidFill>
                <a:ea typeface="Nobile Bold"/>
              </a:rPr>
              <a:t>Duong Hoang Lai</a:t>
            </a:r>
          </a:p>
          <a:p>
            <a:pPr>
              <a:lnSpc>
                <a:spcPts val="3100"/>
              </a:lnSpc>
            </a:pPr>
            <a:r>
              <a:rPr lang="en-US" sz="2200" b="1" dirty="0">
                <a:solidFill>
                  <a:srgbClr val="405449"/>
                </a:solidFill>
                <a:ea typeface="Nobile Bold"/>
                <a:cs typeface="Calibri"/>
              </a:rPr>
              <a:t>April, 2025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034" y="2028349"/>
            <a:ext cx="6775133" cy="417278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71247" y="767120"/>
            <a:ext cx="5803106" cy="13501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b="1" dirty="0">
                <a:solidFill>
                  <a:srgbClr val="3B4540"/>
                </a:solidFill>
                <a:latin typeface="Seaford"/>
                <a:ea typeface="Fraunces Extra Bold" pitchFamily="34" charset="-122"/>
                <a:cs typeface="Fraunces Extra Bold" pitchFamily="34" charset="-120"/>
              </a:rPr>
              <a:t>Identifying the Turbulence</a:t>
            </a:r>
            <a:endParaRPr lang="en-US" sz="4250">
              <a:latin typeface="Seaford"/>
            </a:endParaRPr>
          </a:p>
        </p:txBody>
      </p:sp>
      <p:sp>
        <p:nvSpPr>
          <p:cNvPr id="5" name="Text 1"/>
          <p:cNvSpPr/>
          <p:nvPr/>
        </p:nvSpPr>
        <p:spPr>
          <a:xfrm>
            <a:off x="8071247" y="2441258"/>
            <a:ext cx="5803106" cy="1382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ratings sharply declined in 2021. The volume of low ratings surpassed positive reviews. This highlights critical issues affecting customer satisfaction.</a:t>
            </a:r>
            <a:endParaRPr lang="en-US" sz="1700" dirty="0"/>
          </a:p>
        </p:txBody>
      </p:sp>
      <p:sp>
        <p:nvSpPr>
          <p:cNvPr id="6" name="Shape 2"/>
          <p:cNvSpPr/>
          <p:nvPr/>
        </p:nvSpPr>
        <p:spPr>
          <a:xfrm>
            <a:off x="8071247" y="4066342"/>
            <a:ext cx="5803106" cy="1590080"/>
          </a:xfrm>
          <a:prstGeom prst="roundRect">
            <a:avLst>
              <a:gd name="adj" fmla="val 12227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7" name="Text 3"/>
          <p:cNvSpPr/>
          <p:nvPr/>
        </p:nvSpPr>
        <p:spPr>
          <a:xfrm>
            <a:off x="8287226" y="4282321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Seaford"/>
                <a:ea typeface="Fraunces Extra Bold" pitchFamily="34" charset="-122"/>
                <a:cs typeface="Fraunces Extra Bold" pitchFamily="34" charset="-120"/>
              </a:rPr>
              <a:t>Declining Ratings</a:t>
            </a:r>
            <a:endParaRPr lang="en-US" sz="2100">
              <a:latin typeface="Seaford"/>
            </a:endParaRPr>
          </a:p>
        </p:txBody>
      </p:sp>
      <p:sp>
        <p:nvSpPr>
          <p:cNvPr id="8" name="Text 4"/>
          <p:cNvSpPr/>
          <p:nvPr/>
        </p:nvSpPr>
        <p:spPr>
          <a:xfrm>
            <a:off x="8287226" y="4749403"/>
            <a:ext cx="537114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Sharp drop in customer ratings after Covid-19 pandemic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8071247" y="5872401"/>
            <a:ext cx="5803106" cy="1590080"/>
          </a:xfrm>
          <a:prstGeom prst="roundRect">
            <a:avLst>
              <a:gd name="adj" fmla="val 12227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VN"/>
          </a:p>
        </p:txBody>
      </p:sp>
      <p:sp>
        <p:nvSpPr>
          <p:cNvPr id="10" name="Text 6"/>
          <p:cNvSpPr/>
          <p:nvPr/>
        </p:nvSpPr>
        <p:spPr>
          <a:xfrm>
            <a:off x="8287226" y="6088380"/>
            <a:ext cx="2700218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Seaford"/>
                <a:ea typeface="Fraunces Extra Bold" pitchFamily="34" charset="-122"/>
                <a:cs typeface="Fraunces Extra Bold" pitchFamily="34" charset="-120"/>
              </a:rPr>
              <a:t>Negative Reviews</a:t>
            </a:r>
            <a:endParaRPr lang="en-US" sz="2100">
              <a:latin typeface="Seaford"/>
            </a:endParaRPr>
          </a:p>
        </p:txBody>
      </p:sp>
      <p:sp>
        <p:nvSpPr>
          <p:cNvPr id="11" name="Text 7"/>
          <p:cNvSpPr/>
          <p:nvPr/>
        </p:nvSpPr>
        <p:spPr>
          <a:xfrm>
            <a:off x="8287226" y="6555462"/>
            <a:ext cx="5371148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While there are still high ratings for airlines overall services, low ratings outnumber positive ones.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8688" y="1865352"/>
            <a:ext cx="6748105" cy="449877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956667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B4540"/>
                </a:solidFill>
                <a:latin typeface="Seaford"/>
                <a:ea typeface="Fraunces Extra Bold" pitchFamily="34" charset="-122"/>
                <a:cs typeface="Fraunces Extra Bold" pitchFamily="34" charset="-120"/>
              </a:rPr>
              <a:t>Golden Age (Before 2021)</a:t>
            </a:r>
            <a:endParaRPr lang="en-US" sz="4450">
              <a:latin typeface="Seaford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3790" y="2714387"/>
            <a:ext cx="57276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 ratings for in-flight amenities. Customers loved the comfortable seats and delicious meals. Hospitable cabin crew contributed to positive experiences.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647962"/>
            <a:ext cx="25871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Seaford"/>
                <a:ea typeface="Fraunces Extra Bold" pitchFamily="34" charset="-122"/>
                <a:cs typeface="Fraunces Extra Bold" pitchFamily="34" charset="-120"/>
              </a:rPr>
              <a:t>In-Flight Excellence</a:t>
            </a:r>
            <a:endParaRPr lang="en-US" sz="2200">
              <a:latin typeface="Seaford"/>
            </a:endParaRPr>
          </a:p>
        </p:txBody>
      </p:sp>
      <p:sp>
        <p:nvSpPr>
          <p:cNvPr id="7" name="Text 3"/>
          <p:cNvSpPr/>
          <p:nvPr/>
        </p:nvSpPr>
        <p:spPr>
          <a:xfrm>
            <a:off x="793790" y="5583436"/>
            <a:ext cx="25871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Comfortable seats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6025634"/>
            <a:ext cx="25871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Delicious meals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6467832"/>
            <a:ext cx="25871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Hospitable crew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3941921" y="4647962"/>
            <a:ext cx="281160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4540"/>
                </a:solidFill>
                <a:latin typeface="Seaford"/>
                <a:ea typeface="Fraunces Extra Bold" pitchFamily="34" charset="-122"/>
                <a:cs typeface="Fraunces Extra Bold" pitchFamily="34" charset="-120"/>
              </a:rPr>
              <a:t>Positive Experiences</a:t>
            </a:r>
            <a:endParaRPr lang="en-US" sz="2200">
              <a:latin typeface="Seaford"/>
            </a:endParaRPr>
          </a:p>
        </p:txBody>
      </p:sp>
      <p:sp>
        <p:nvSpPr>
          <p:cNvPr id="11" name="Text 7"/>
          <p:cNvSpPr/>
          <p:nvPr/>
        </p:nvSpPr>
        <p:spPr>
          <a:xfrm>
            <a:off x="3941921" y="5583436"/>
            <a:ext cx="3019669" cy="7531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Amazing pre-departure service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3941921" y="6388537"/>
            <a:ext cx="25871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Nice lounges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3941921" y="6830735"/>
            <a:ext cx="25871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Responsive support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267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3429" y="3327083"/>
            <a:ext cx="8143280" cy="681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400" b="1" dirty="0">
                <a:latin typeface="Seaford"/>
                <a:ea typeface="Fraunces Extra Bold" pitchFamily="34" charset="-122"/>
                <a:cs typeface="Fraunces Extra Bold" pitchFamily="34" charset="-120"/>
              </a:rPr>
              <a:t>Turbulent Times (After 2021)</a:t>
            </a:r>
            <a:endParaRPr lang="en-US" sz="4400" b="1">
              <a:latin typeface="Seaford"/>
            </a:endParaRPr>
          </a:p>
        </p:txBody>
      </p:sp>
      <p:sp>
        <p:nvSpPr>
          <p:cNvPr id="4" name="Text 1"/>
          <p:cNvSpPr/>
          <p:nvPr/>
        </p:nvSpPr>
        <p:spPr>
          <a:xfrm>
            <a:off x="763429" y="4335899"/>
            <a:ext cx="13103543" cy="697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Customer satisfaction plummeted, especially in service. Strengths became points of complaints. Loyal customers are leaving the airline.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3429" y="5524619"/>
            <a:ext cx="490776" cy="490776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25" y="5565517"/>
            <a:ext cx="327184" cy="40898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72327" y="5524619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Seaford"/>
                <a:ea typeface="Fraunces Extra Bold" pitchFamily="34" charset="-122"/>
                <a:cs typeface="Fraunces Extra Bold" pitchFamily="34" charset="-120"/>
              </a:rPr>
              <a:t>Service Decline</a:t>
            </a:r>
            <a:endParaRPr lang="en-US" sz="2100" b="1">
              <a:latin typeface="Seaford"/>
            </a:endParaRPr>
          </a:p>
        </p:txBody>
      </p:sp>
      <p:sp>
        <p:nvSpPr>
          <p:cNvPr id="8" name="Text 4"/>
          <p:cNvSpPr/>
          <p:nvPr/>
        </p:nvSpPr>
        <p:spPr>
          <a:xfrm>
            <a:off x="1472327" y="5996226"/>
            <a:ext cx="5733812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Poor customer service and employee attitude.</a:t>
            </a:r>
            <a:endParaRPr lang="en-US" sz="1700" dirty="0"/>
          </a:p>
        </p:txBody>
      </p:sp>
      <p:sp>
        <p:nvSpPr>
          <p:cNvPr id="9" name="Shape 5"/>
          <p:cNvSpPr/>
          <p:nvPr/>
        </p:nvSpPr>
        <p:spPr>
          <a:xfrm>
            <a:off x="7424261" y="5524619"/>
            <a:ext cx="490776" cy="490776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6057" y="5565517"/>
            <a:ext cx="327184" cy="40898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8133159" y="5524619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Seaford"/>
                <a:ea typeface="Fraunces Extra Bold" pitchFamily="34" charset="-122"/>
                <a:cs typeface="Fraunces Extra Bold" pitchFamily="34" charset="-120"/>
              </a:rPr>
              <a:t>Amenity Issues</a:t>
            </a:r>
            <a:endParaRPr lang="en-US" sz="2100" b="1">
              <a:latin typeface="Seaford"/>
            </a:endParaRPr>
          </a:p>
        </p:txBody>
      </p:sp>
      <p:sp>
        <p:nvSpPr>
          <p:cNvPr id="12" name="Text 7"/>
          <p:cNvSpPr/>
          <p:nvPr/>
        </p:nvSpPr>
        <p:spPr>
          <a:xfrm>
            <a:off x="8133159" y="5996226"/>
            <a:ext cx="5733812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Small, dirty seats and substandard in-flight services.</a:t>
            </a:r>
            <a:endParaRPr lang="en-US" sz="1700" dirty="0"/>
          </a:p>
        </p:txBody>
      </p:sp>
      <p:sp>
        <p:nvSpPr>
          <p:cNvPr id="13" name="Shape 8"/>
          <p:cNvSpPr/>
          <p:nvPr/>
        </p:nvSpPr>
        <p:spPr>
          <a:xfrm>
            <a:off x="763429" y="6808708"/>
            <a:ext cx="490776" cy="490776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25" y="6849606"/>
            <a:ext cx="327184" cy="40898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472327" y="6808708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Seaford"/>
                <a:ea typeface="Fraunces Extra Bold" pitchFamily="34" charset="-122"/>
                <a:cs typeface="Fraunces Extra Bold" pitchFamily="34" charset="-120"/>
              </a:rPr>
              <a:t>Lost Luggage</a:t>
            </a:r>
            <a:endParaRPr lang="en-US" sz="2100" b="1">
              <a:latin typeface="Seaford"/>
            </a:endParaRPr>
          </a:p>
        </p:txBody>
      </p:sp>
      <p:sp>
        <p:nvSpPr>
          <p:cNvPr id="16" name="Text 10"/>
          <p:cNvSpPr/>
          <p:nvPr/>
        </p:nvSpPr>
        <p:spPr>
          <a:xfrm>
            <a:off x="1472327" y="7280315"/>
            <a:ext cx="5733812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Increased complaints and lack of support.</a:t>
            </a:r>
            <a:endParaRPr lang="en-US" sz="1700" dirty="0"/>
          </a:p>
        </p:txBody>
      </p:sp>
      <p:sp>
        <p:nvSpPr>
          <p:cNvPr id="17" name="Shape 11"/>
          <p:cNvSpPr/>
          <p:nvPr/>
        </p:nvSpPr>
        <p:spPr>
          <a:xfrm>
            <a:off x="7424261" y="6808708"/>
            <a:ext cx="490776" cy="490776"/>
          </a:xfrm>
          <a:prstGeom prst="roundRect">
            <a:avLst>
              <a:gd name="adj" fmla="val 40004"/>
            </a:avLst>
          </a:prstGeom>
          <a:solidFill>
            <a:srgbClr val="E8F3E8"/>
          </a:solidFill>
          <a:ln/>
        </p:spPr>
        <p:txBody>
          <a:bodyPr/>
          <a:lstStyle/>
          <a:p>
            <a:endParaRPr lang="en-VN"/>
          </a:p>
        </p:txBody>
      </p:sp>
      <p:pic>
        <p:nvPicPr>
          <p:cNvPr id="1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06057" y="6849606"/>
            <a:ext cx="327184" cy="408980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8133159" y="6808708"/>
            <a:ext cx="2726769" cy="340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405449"/>
                </a:solidFill>
                <a:latin typeface="Seaford"/>
                <a:ea typeface="Fraunces Extra Bold" pitchFamily="34" charset="-122"/>
                <a:cs typeface="Fraunces Extra Bold" pitchFamily="34" charset="-120"/>
              </a:rPr>
              <a:t>Ticketing Problems</a:t>
            </a:r>
            <a:endParaRPr lang="en-US" sz="2100" b="1">
              <a:latin typeface="Seaford"/>
            </a:endParaRPr>
          </a:p>
        </p:txBody>
      </p:sp>
      <p:sp>
        <p:nvSpPr>
          <p:cNvPr id="20" name="Text 13"/>
          <p:cNvSpPr/>
          <p:nvPr/>
        </p:nvSpPr>
        <p:spPr>
          <a:xfrm>
            <a:off x="8133159" y="7280315"/>
            <a:ext cx="5733812" cy="3489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Mishandled cancellations and refunds.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9344" y="853202"/>
            <a:ext cx="7352705" cy="61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3B4540"/>
                </a:solidFill>
                <a:latin typeface="Seaford"/>
                <a:ea typeface="Fraunces Extra Bold" pitchFamily="34" charset="-122"/>
                <a:cs typeface="Fraunces Extra Bold" pitchFamily="34" charset="-120"/>
              </a:rPr>
              <a:t>Charting a Course Correction</a:t>
            </a:r>
            <a:endParaRPr lang="en-US" sz="3850" b="1">
              <a:latin typeface="Seaford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79344" y="1768793"/>
            <a:ext cx="7758113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Address fundamental issues to restore service quality. This includes aircraft refurbishment and cabin crew retraining.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9344" y="2624852"/>
            <a:ext cx="989886" cy="118788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66171" y="2822734"/>
            <a:ext cx="3007281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Seaford"/>
                <a:ea typeface="Fraunces Extra Bold" pitchFamily="34" charset="-122"/>
                <a:cs typeface="Fraunces Extra Bold" pitchFamily="34" charset="-120"/>
              </a:rPr>
              <a:t>Aircraft Refurbishment</a:t>
            </a:r>
            <a:endParaRPr lang="en-US" sz="1900" b="1">
              <a:latin typeface="Seaford"/>
            </a:endParaRPr>
          </a:p>
        </p:txBody>
      </p:sp>
      <p:sp>
        <p:nvSpPr>
          <p:cNvPr id="7" name="Text 3"/>
          <p:cNvSpPr/>
          <p:nvPr/>
        </p:nvSpPr>
        <p:spPr>
          <a:xfrm>
            <a:off x="7466171" y="3250763"/>
            <a:ext cx="647128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Revamp aircraft interiors.</a:t>
            </a:r>
            <a:endParaRPr lang="en-US" sz="1550" dirty="0">
              <a:latin typeface="Nobile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9344" y="3812738"/>
            <a:ext cx="989886" cy="118788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66171" y="4010620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Seaford"/>
                <a:ea typeface="Fraunces Extra Bold" pitchFamily="34" charset="-122"/>
                <a:cs typeface="Fraunces Extra Bold" pitchFamily="34" charset="-120"/>
              </a:rPr>
              <a:t>Enhanced Cleaning</a:t>
            </a:r>
            <a:endParaRPr lang="en-US" sz="1900" b="1">
              <a:latin typeface="Seaford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466171" y="4438650"/>
            <a:ext cx="647128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50" dirty="0">
                <a:solidFill>
                  <a:srgbClr val="405449"/>
                </a:solidFill>
                <a:latin typeface="Nobile"/>
                <a:ea typeface="Nobile" pitchFamily="34" charset="-122"/>
                <a:cs typeface="Nobile" pitchFamily="34" charset="-120"/>
              </a:rPr>
              <a:t>Establish strict pre-departure cleaning procedure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9344" y="5000625"/>
            <a:ext cx="989886" cy="118788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66171" y="5198507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Seaford"/>
                <a:ea typeface="Fraunces Extra Bold" pitchFamily="34" charset="-122"/>
                <a:cs typeface="Fraunces Extra Bold" pitchFamily="34" charset="-120"/>
              </a:rPr>
              <a:t>Catering Revision</a:t>
            </a:r>
            <a:endParaRPr lang="en-US" sz="1900" b="1">
              <a:latin typeface="Seaford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466171" y="5626537"/>
            <a:ext cx="647128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Revise catering partnerships.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344" y="6188512"/>
            <a:ext cx="989886" cy="1187887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7466171" y="6386393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405449"/>
                </a:solidFill>
                <a:latin typeface="Seaford"/>
                <a:ea typeface="Fraunces Extra Bold" pitchFamily="34" charset="-122"/>
                <a:cs typeface="Fraunces Extra Bold" pitchFamily="34" charset="-120"/>
              </a:rPr>
              <a:t>Crew Retraining</a:t>
            </a:r>
            <a:endParaRPr lang="en-US" sz="1900" b="1">
              <a:latin typeface="Seaford"/>
            </a:endParaRPr>
          </a:p>
        </p:txBody>
      </p:sp>
      <p:sp>
        <p:nvSpPr>
          <p:cNvPr id="16" name="Text 9"/>
          <p:cNvSpPr/>
          <p:nvPr/>
        </p:nvSpPr>
        <p:spPr>
          <a:xfrm>
            <a:off x="7466171" y="6814423"/>
            <a:ext cx="647128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0"/>
              </a:lnSpc>
            </a:pPr>
            <a:r>
              <a:rPr lang="en-US" sz="1550" dirty="0">
                <a:solidFill>
                  <a:srgbClr val="405449"/>
                </a:solidFill>
                <a:latin typeface="Nobile"/>
              </a:rPr>
              <a:t>Launch new rigorous cabin crew training program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36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6526" y="3385423"/>
            <a:ext cx="5547360" cy="6933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3B4540"/>
                </a:solidFill>
                <a:latin typeface="Seaford"/>
                <a:ea typeface="Fraunces Extra Bold" pitchFamily="34" charset="-122"/>
                <a:cs typeface="Fraunces Extra Bold" pitchFamily="34" charset="-120"/>
              </a:rPr>
              <a:t>Regaining Altitude</a:t>
            </a:r>
            <a:endParaRPr lang="en-US" sz="4350" b="1">
              <a:latin typeface="Seaford"/>
            </a:endParaRPr>
          </a:p>
        </p:txBody>
      </p:sp>
      <p:sp>
        <p:nvSpPr>
          <p:cNvPr id="4" name="Text 1"/>
          <p:cNvSpPr/>
          <p:nvPr/>
        </p:nvSpPr>
        <p:spPr>
          <a:xfrm>
            <a:off x="776526" y="4411504"/>
            <a:ext cx="13077349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Repair operational blind spots and regain customer trust. </a:t>
            </a:r>
            <a:endParaRPr lang="en-US" sz="1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26" y="5054918"/>
            <a:ext cx="554712" cy="55471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53051" y="5016103"/>
            <a:ext cx="2243138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Seaford"/>
                <a:ea typeface="Fraunces Extra Bold" pitchFamily="34" charset="-122"/>
                <a:cs typeface="Fraunces Extra Bold" pitchFamily="34" charset="-120"/>
              </a:rPr>
              <a:t>Website Fixes</a:t>
            </a:r>
            <a:endParaRPr lang="en-US" sz="2150" b="1">
              <a:latin typeface="Seaford"/>
            </a:endParaRPr>
          </a:p>
        </p:txBody>
      </p:sp>
      <p:sp>
        <p:nvSpPr>
          <p:cNvPr id="7" name="Text 3"/>
          <p:cNvSpPr/>
          <p:nvPr/>
        </p:nvSpPr>
        <p:spPr>
          <a:xfrm>
            <a:off x="1553051" y="5495925"/>
            <a:ext cx="2243138" cy="1420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Revamp Singapore Airline's website and encourage customer direct booking. </a:t>
            </a:r>
            <a:endParaRPr lang="en-US" sz="17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8968" y="5054918"/>
            <a:ext cx="554712" cy="55471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4905494" y="5016103"/>
            <a:ext cx="224325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Seaford"/>
                <a:ea typeface="Fraunces Extra Bold" pitchFamily="34" charset="-122"/>
                <a:cs typeface="Fraunces Extra Bold" pitchFamily="34" charset="-120"/>
              </a:rPr>
              <a:t>Partner Alignment</a:t>
            </a:r>
            <a:endParaRPr lang="en-US" sz="2150" b="1">
              <a:latin typeface="Seaford"/>
            </a:endParaRPr>
          </a:p>
        </p:txBody>
      </p:sp>
      <p:sp>
        <p:nvSpPr>
          <p:cNvPr id="10" name="Text 5"/>
          <p:cNvSpPr/>
          <p:nvPr/>
        </p:nvSpPr>
        <p:spPr>
          <a:xfrm>
            <a:off x="4905494" y="5842635"/>
            <a:ext cx="2243257" cy="17752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Ensure ticket information are aligned across all booking and airline partner.</a:t>
            </a:r>
            <a:endParaRPr lang="en-US" sz="17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1530" y="5054918"/>
            <a:ext cx="554712" cy="554712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258056" y="5032529"/>
            <a:ext cx="2385618" cy="67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Seaford"/>
                <a:ea typeface="Fraunces Extra Bold" pitchFamily="34" charset="-122"/>
                <a:cs typeface="Fraunces Extra Bold" pitchFamily="34" charset="-120"/>
              </a:rPr>
              <a:t>Luggage Solutions</a:t>
            </a:r>
            <a:endParaRPr lang="en-US" sz="2150" b="1">
              <a:latin typeface="Seaford"/>
            </a:endParaRPr>
          </a:p>
        </p:txBody>
      </p:sp>
      <p:sp>
        <p:nvSpPr>
          <p:cNvPr id="13" name="Text 7"/>
          <p:cNvSpPr/>
          <p:nvPr/>
        </p:nvSpPr>
        <p:spPr>
          <a:xfrm>
            <a:off x="8258056" y="5842635"/>
            <a:ext cx="2243257" cy="1420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Strengthen partnership with ground services provider.</a:t>
            </a:r>
            <a:endParaRPr lang="en-US" sz="17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34092" y="5054918"/>
            <a:ext cx="554712" cy="554712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1610618" y="5016103"/>
            <a:ext cx="224325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05449"/>
                </a:solidFill>
                <a:latin typeface="Seaford"/>
                <a:ea typeface="Fraunces Extra Bold" pitchFamily="34" charset="-122"/>
                <a:cs typeface="Fraunces Extra Bold" pitchFamily="34" charset="-120"/>
              </a:rPr>
              <a:t>Customer Trust</a:t>
            </a:r>
            <a:endParaRPr lang="en-US" sz="2150" b="1">
              <a:latin typeface="Seaford"/>
            </a:endParaRPr>
          </a:p>
        </p:txBody>
      </p:sp>
      <p:sp>
        <p:nvSpPr>
          <p:cNvPr id="16" name="Text 9"/>
          <p:cNvSpPr/>
          <p:nvPr/>
        </p:nvSpPr>
        <p:spPr>
          <a:xfrm>
            <a:off x="11610618" y="5495925"/>
            <a:ext cx="2243257" cy="10651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405449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Establish direct feedback channel for customer.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306</Words>
  <Application>Microsoft Macintosh PowerPoint</Application>
  <PresentationFormat>Custom</PresentationFormat>
  <Paragraphs>57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Seaford</vt:lpstr>
      <vt:lpstr>Calibri</vt:lpstr>
      <vt:lpstr>Nobile</vt:lpstr>
      <vt:lpstr>Nobile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Duong Lai</cp:lastModifiedBy>
  <cp:revision>38</cp:revision>
  <dcterms:created xsi:type="dcterms:W3CDTF">2025-04-12T23:50:48Z</dcterms:created>
  <dcterms:modified xsi:type="dcterms:W3CDTF">2025-04-12T23:59:24Z</dcterms:modified>
</cp:coreProperties>
</file>